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1" r:id="rId2"/>
    <p:sldId id="259" r:id="rId3"/>
    <p:sldId id="262" r:id="rId4"/>
    <p:sldId id="265" r:id="rId5"/>
    <p:sldId id="269" r:id="rId6"/>
    <p:sldId id="27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65BD"/>
    <a:srgbClr val="0072C6"/>
    <a:srgbClr val="007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86094" autoAdjust="0"/>
  </p:normalViewPr>
  <p:slideViewPr>
    <p:cSldViewPr snapToGrid="0">
      <p:cViewPr varScale="1">
        <p:scale>
          <a:sx n="77" d="100"/>
          <a:sy n="77" d="100"/>
        </p:scale>
        <p:origin x="82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57937C-B93C-4B0E-A1BB-3BFA7C9D68E8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768D7-6A90-4422-9617-36510096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20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768D7-6A90-4422-9617-36510096F1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86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768D7-6A90-4422-9617-36510096F1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4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768D7-6A90-4422-9617-36510096F1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4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768D7-6A90-4422-9617-36510096F1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8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5768D7-6A90-4422-9617-36510096F1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7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65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54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3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7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29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25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3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2F32C-5B20-4841-8DFC-C4D4D2D47BCC}" type="datetimeFigureOut">
              <a:rPr lang="en-US" smtClean="0"/>
              <a:t>5/9/2018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72D9F-186F-4C4A-B423-100C2C346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0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8643"/>
            <a:ext cx="9144000" cy="1111320"/>
          </a:xfrm>
        </p:spPr>
        <p:txBody>
          <a:bodyPr/>
          <a:lstStyle/>
          <a:p>
            <a:r>
              <a:rPr lang="en-US" b="1" dirty="0" smtClean="0"/>
              <a:t>Moving Forward Session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7391" y="5033160"/>
            <a:ext cx="7244464" cy="1070427"/>
          </a:xfrm>
        </p:spPr>
        <p:txBody>
          <a:bodyPr>
            <a:noAutofit/>
          </a:bodyPr>
          <a:lstStyle/>
          <a:p>
            <a:r>
              <a:rPr lang="en-US" dirty="0" smtClean="0"/>
              <a:t>May 10, 2018</a:t>
            </a:r>
          </a:p>
          <a:p>
            <a:r>
              <a:rPr lang="en-US" dirty="0" smtClean="0"/>
              <a:t>GI2025 Collaboration, Coherence, and Commitment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97396" y="3868153"/>
            <a:ext cx="4068777" cy="1091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Muriel C. Lopez-Wagner</a:t>
            </a:r>
          </a:p>
          <a:p>
            <a:r>
              <a:rPr lang="en-US" dirty="0" smtClean="0"/>
              <a:t>Institutional Research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91299" y="3888749"/>
            <a:ext cx="3603339" cy="10704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Clare Weber</a:t>
            </a:r>
          </a:p>
          <a:p>
            <a:r>
              <a:rPr lang="en-US" smtClean="0"/>
              <a:t>Academic Affairs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2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our ultimate goal?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5433236" y="1825625"/>
            <a:ext cx="59205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capacity of an institution in helping students.</a:t>
            </a:r>
          </a:p>
          <a:p>
            <a:r>
              <a:rPr lang="en-US" dirty="0" smtClean="0"/>
              <a:t>Levels of achievement of a student or group of students.</a:t>
            </a:r>
          </a:p>
          <a:p>
            <a:r>
              <a:rPr lang="en-US" dirty="0" smtClean="0"/>
              <a:t>Affordability (according to state and federal policy makers).</a:t>
            </a:r>
          </a:p>
          <a:p>
            <a:r>
              <a:rPr lang="en-US" dirty="0" smtClean="0"/>
              <a:t>Usual definitions: persistence, retention, graduation, content knowledge, literacy, and engagement</a:t>
            </a:r>
          </a:p>
          <a:p>
            <a:r>
              <a:rPr lang="en-US" dirty="0" smtClean="0"/>
              <a:t>Decisions made to intentionally decrease equity gaps.</a:t>
            </a:r>
          </a:p>
        </p:txBody>
      </p:sp>
      <p:sp>
        <p:nvSpPr>
          <p:cNvPr id="7" name="Oval 6"/>
          <p:cNvSpPr/>
          <p:nvPr/>
        </p:nvSpPr>
        <p:spPr>
          <a:xfrm>
            <a:off x="632487" y="1690688"/>
            <a:ext cx="3939513" cy="377580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96960" y="2548063"/>
            <a:ext cx="24037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Increase Student Success</a:t>
            </a:r>
            <a:endParaRPr lang="en-US" sz="4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1991" y="6000608"/>
            <a:ext cx="9782489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From </a:t>
            </a:r>
            <a:r>
              <a:rPr lang="en-US" sz="2400" dirty="0" err="1" smtClean="0"/>
              <a:t>Kinzie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err="1" smtClean="0"/>
              <a:t>Kuh</a:t>
            </a:r>
            <a:r>
              <a:rPr lang="en-US" sz="2400" dirty="0" smtClean="0"/>
              <a:t>, Reframing Student Success in College, </a:t>
            </a:r>
            <a:r>
              <a:rPr lang="en-US" sz="2400" i="1" dirty="0" smtClean="0"/>
              <a:t>Change</a:t>
            </a:r>
            <a:r>
              <a:rPr lang="en-US" sz="2400" dirty="0" smtClean="0"/>
              <a:t>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5571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68"/>
    </mc:Choice>
    <mc:Fallback xmlns="">
      <p:transition spd="slow" advTm="466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low graduation rate…still?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70174"/>
            <a:ext cx="10515600" cy="2097789"/>
          </a:xfrm>
        </p:spPr>
        <p:txBody>
          <a:bodyPr/>
          <a:lstStyle/>
          <a:p>
            <a:r>
              <a:rPr lang="en-US" dirty="0" smtClean="0"/>
              <a:t>Too many approaches.  Too many disparate and disconnected programs.</a:t>
            </a:r>
          </a:p>
          <a:p>
            <a:r>
              <a:rPr lang="en-US" dirty="0" smtClean="0"/>
              <a:t>Solutions were created before we knew the problem or its context.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7695" y="6013335"/>
            <a:ext cx="961726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From </a:t>
            </a:r>
            <a:r>
              <a:rPr lang="en-US" sz="2400" dirty="0" err="1" smtClean="0"/>
              <a:t>Kinzie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err="1" smtClean="0"/>
              <a:t>Kuh</a:t>
            </a:r>
            <a:r>
              <a:rPr lang="en-US" sz="2400" dirty="0" smtClean="0"/>
              <a:t>, Reframing Student Success in College, </a:t>
            </a:r>
            <a:r>
              <a:rPr lang="en-US" sz="2400" i="1" dirty="0" smtClean="0"/>
              <a:t>Change</a:t>
            </a:r>
            <a:r>
              <a:rPr lang="en-US" sz="2400" dirty="0" smtClean="0"/>
              <a:t>, 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883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76"/>
    </mc:Choice>
    <mc:Fallback xmlns="">
      <p:transition spd="slow" advTm="487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111305" y="1035583"/>
            <a:ext cx="2158990" cy="197287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39801" y="1387711"/>
            <a:ext cx="16573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Increase Student Success</a:t>
            </a:r>
            <a:endParaRPr lang="en-US" sz="2800" dirty="0"/>
          </a:p>
        </p:txBody>
      </p:sp>
      <p:cxnSp>
        <p:nvCxnSpPr>
          <p:cNvPr id="10" name="Straight Arrow Connector 9"/>
          <p:cNvCxnSpPr>
            <a:endCxn id="7" idx="2"/>
          </p:cNvCxnSpPr>
          <p:nvPr/>
        </p:nvCxnSpPr>
        <p:spPr>
          <a:xfrm flipV="1">
            <a:off x="1415317" y="2022022"/>
            <a:ext cx="3695988" cy="108834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850378" y="2561530"/>
            <a:ext cx="1418196" cy="59117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4"/>
          </p:cNvCxnSpPr>
          <p:nvPr/>
        </p:nvCxnSpPr>
        <p:spPr>
          <a:xfrm flipV="1">
            <a:off x="6098542" y="3008461"/>
            <a:ext cx="92258" cy="47546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7128520" y="2536643"/>
            <a:ext cx="1500531" cy="61606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6"/>
          </p:cNvCxnSpPr>
          <p:nvPr/>
        </p:nvCxnSpPr>
        <p:spPr>
          <a:xfrm flipH="1" flipV="1">
            <a:off x="7270295" y="2022022"/>
            <a:ext cx="3840443" cy="1086343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8791" y="3099807"/>
            <a:ext cx="2166286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Comprehensive, integrated approach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10203554" y="3069827"/>
            <a:ext cx="1676400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Enact the mindset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7546934" y="3141057"/>
            <a:ext cx="2146599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Clear pathways learning &amp; success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5268574" y="3469592"/>
            <a:ext cx="167640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Cultural system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973483" y="3177204"/>
            <a:ext cx="1676400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Empirically based approaches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38" idx="0"/>
            <a:endCxn id="3" idx="2"/>
          </p:cNvCxnSpPr>
          <p:nvPr/>
        </p:nvCxnSpPr>
        <p:spPr>
          <a:xfrm flipH="1" flipV="1">
            <a:off x="1391934" y="3684582"/>
            <a:ext cx="12757" cy="672945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39" idx="0"/>
            <a:endCxn id="21" idx="2"/>
          </p:cNvCxnSpPr>
          <p:nvPr/>
        </p:nvCxnSpPr>
        <p:spPr>
          <a:xfrm flipV="1">
            <a:off x="3715937" y="3761979"/>
            <a:ext cx="95746" cy="61567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095738" y="3832851"/>
            <a:ext cx="11036" cy="605799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9" idx="2"/>
          </p:cNvCxnSpPr>
          <p:nvPr/>
        </p:nvCxnSpPr>
        <p:spPr>
          <a:xfrm flipH="1" flipV="1">
            <a:off x="8620234" y="3725832"/>
            <a:ext cx="8817" cy="71281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8" idx="2"/>
          </p:cNvCxnSpPr>
          <p:nvPr/>
        </p:nvCxnSpPr>
        <p:spPr>
          <a:xfrm flipH="1" flipV="1">
            <a:off x="11041754" y="3654602"/>
            <a:ext cx="7913" cy="72305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21548" y="4357527"/>
            <a:ext cx="2166286" cy="1077218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Evidence of quality, assessment data, greater integration of curriculum and co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2632794" y="4377653"/>
            <a:ext cx="2166286" cy="1323439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Implementation of empirically based approaches, effective orientation and experiences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962234" y="4396324"/>
            <a:ext cx="2166286" cy="1077218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Strategic relationships with P-12, community, families, universities, asset based narrative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7360539" y="4409657"/>
            <a:ext cx="2166286" cy="830997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Maps to transitions, clear whole programs, roadmaps</a:t>
            </a:r>
            <a:endParaRPr lang="en-US" sz="1600" dirty="0"/>
          </a:p>
        </p:txBody>
      </p:sp>
      <p:sp>
        <p:nvSpPr>
          <p:cNvPr id="42" name="TextBox 41"/>
          <p:cNvSpPr txBox="1"/>
          <p:nvPr/>
        </p:nvSpPr>
        <p:spPr>
          <a:xfrm>
            <a:off x="9789868" y="4422041"/>
            <a:ext cx="2166286" cy="584775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Encourage and belief, growth mindset</a:t>
            </a:r>
            <a:endParaRPr lang="en-US" sz="1600" dirty="0"/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1393655" y="5434746"/>
            <a:ext cx="13985" cy="492198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750214" y="5701093"/>
            <a:ext cx="0" cy="47587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56" idx="0"/>
          </p:cNvCxnSpPr>
          <p:nvPr/>
        </p:nvCxnSpPr>
        <p:spPr>
          <a:xfrm flipV="1">
            <a:off x="6111827" y="5475240"/>
            <a:ext cx="5054" cy="465640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8515186" y="5218400"/>
            <a:ext cx="164" cy="482691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 flipV="1">
            <a:off x="10984995" y="5021838"/>
            <a:ext cx="56759" cy="45170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63710" y="5939028"/>
            <a:ext cx="88786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How?</a:t>
            </a:r>
            <a:endParaRPr lang="en-US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3306284" y="6147489"/>
            <a:ext cx="88786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How?</a:t>
            </a:r>
            <a:endParaRPr lang="en-US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5667897" y="5940880"/>
            <a:ext cx="88786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How?</a:t>
            </a:r>
            <a:endParaRPr lang="en-US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8058193" y="5710843"/>
            <a:ext cx="88786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How?</a:t>
            </a:r>
            <a:endParaRPr lang="en-US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10599886" y="5434745"/>
            <a:ext cx="887860" cy="338554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How?</a:t>
            </a:r>
            <a:endParaRPr lang="en-US" sz="1600" dirty="0"/>
          </a:p>
        </p:txBody>
      </p:sp>
      <p:sp>
        <p:nvSpPr>
          <p:cNvPr id="60" name="Title 1"/>
          <p:cNvSpPr txBox="1">
            <a:spLocks/>
          </p:cNvSpPr>
          <p:nvPr/>
        </p:nvSpPr>
        <p:spPr>
          <a:xfrm>
            <a:off x="9247225" y="675953"/>
            <a:ext cx="2944775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From </a:t>
            </a:r>
            <a:r>
              <a:rPr lang="en-US" sz="2400" dirty="0" err="1" smtClean="0"/>
              <a:t>Kinzie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err="1" smtClean="0"/>
              <a:t>Kuh</a:t>
            </a:r>
            <a:r>
              <a:rPr lang="en-US" sz="2400" dirty="0" smtClean="0"/>
              <a:t>, Reframing Student Success in College, </a:t>
            </a:r>
            <a:r>
              <a:rPr lang="en-US" sz="2400" i="1" dirty="0" smtClean="0"/>
              <a:t>Change</a:t>
            </a:r>
            <a:r>
              <a:rPr lang="en-US" sz="2400" dirty="0" smtClean="0"/>
              <a:t>, 2017</a:t>
            </a:r>
            <a:endParaRPr lang="en-US" sz="2400" dirty="0"/>
          </a:p>
        </p:txBody>
      </p:sp>
      <p:sp>
        <p:nvSpPr>
          <p:cNvPr id="36" name="Title 1"/>
          <p:cNvSpPr txBox="1">
            <a:spLocks/>
          </p:cNvSpPr>
          <p:nvPr/>
        </p:nvSpPr>
        <p:spPr>
          <a:xfrm>
            <a:off x="787577" y="939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Drivers of Student Success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50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87"/>
    </mc:Choice>
    <mc:Fallback xmlns="">
      <p:transition spd="slow" advTm="75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 animBg="1"/>
      <p:bldP spid="19" grpId="0" animBg="1"/>
      <p:bldP spid="20" grpId="0" animBg="1"/>
      <p:bldP spid="21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884" y="93435"/>
            <a:ext cx="9558135" cy="716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5"/>
    </mc:Choice>
    <mc:Fallback xmlns="">
      <p:transition spd="slow" advTm="4215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you fit in?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Review </a:t>
            </a:r>
            <a:r>
              <a:rPr lang="en-US" dirty="0"/>
              <a:t>the five </a:t>
            </a:r>
            <a:r>
              <a:rPr lang="en-US" i="1" dirty="0"/>
              <a:t>Secondary Drivers for Increasing Student Success in Higher Education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Determine </a:t>
            </a:r>
            <a:r>
              <a:rPr lang="en-US" dirty="0"/>
              <a:t>which </a:t>
            </a:r>
            <a:r>
              <a:rPr lang="en-US" i="1" dirty="0"/>
              <a:t>Secondary Drivers</a:t>
            </a:r>
            <a:r>
              <a:rPr lang="en-US" dirty="0"/>
              <a:t> you are actively working 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</a:t>
            </a:r>
            <a:r>
              <a:rPr lang="en-US" dirty="0"/>
              <a:t>your name and program(s) on the sticky notes that you’ve been given and attach them to the easels that match the secondary drivers you are working 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128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1.2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17F65EC-E8D2-4C1D-AF52-65C755DEF498}" vid="{B653DFBA-9BBB-4B07-A65D-3D420316ABA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IR Office PowerPoint Template</Template>
  <TotalTime>879</TotalTime>
  <Words>284</Words>
  <Application>Microsoft Office PowerPoint</Application>
  <PresentationFormat>Widescreen</PresentationFormat>
  <Paragraphs>48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Moving Forward Session</vt:lpstr>
      <vt:lpstr>What is our ultimate goal?</vt:lpstr>
      <vt:lpstr>Why the low graduation rate…still?</vt:lpstr>
      <vt:lpstr>PowerPoint Presentation</vt:lpstr>
      <vt:lpstr>PowerPoint Presentation</vt:lpstr>
      <vt:lpstr>Where do you fit in?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Oxendine</dc:creator>
  <cp:lastModifiedBy>Muriel Lopez-Wagner</cp:lastModifiedBy>
  <cp:revision>73</cp:revision>
  <dcterms:created xsi:type="dcterms:W3CDTF">2015-05-07T21:24:02Z</dcterms:created>
  <dcterms:modified xsi:type="dcterms:W3CDTF">2018-05-09T18:27:56Z</dcterms:modified>
</cp:coreProperties>
</file>