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58181-01AD-44E2-B1BF-BF25E7385C8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E0D969-3DD8-4091-A6BD-B8B09C8E7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58181-01AD-44E2-B1BF-BF25E7385C8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E0D969-3DD8-4091-A6BD-B8B09C8E7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58181-01AD-44E2-B1BF-BF25E7385C8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E0D969-3DD8-4091-A6BD-B8B09C8E7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58181-01AD-44E2-B1BF-BF25E7385C8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E0D969-3DD8-4091-A6BD-B8B09C8E7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58181-01AD-44E2-B1BF-BF25E7385C8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E0D969-3DD8-4091-A6BD-B8B09C8E7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58181-01AD-44E2-B1BF-BF25E7385C8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E0D969-3DD8-4091-A6BD-B8B09C8E7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58181-01AD-44E2-B1BF-BF25E7385C8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E0D969-3DD8-4091-A6BD-B8B09C8E7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58181-01AD-44E2-B1BF-BF25E7385C8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E0D969-3DD8-4091-A6BD-B8B09C8E7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58181-01AD-44E2-B1BF-BF25E7385C8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E0D969-3DD8-4091-A6BD-B8B09C8E7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58181-01AD-44E2-B1BF-BF25E7385C8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E0D969-3DD8-4091-A6BD-B8B09C8E7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58181-01AD-44E2-B1BF-BF25E7385C8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E0D969-3DD8-4091-A6BD-B8B09C8E7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4758181-01AD-44E2-B1BF-BF25E7385C8D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0E0D969-3DD8-4091-A6BD-B8B09C8E7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vimeo.com/3851174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Induction: </a:t>
            </a:r>
            <a:br>
              <a:rPr lang="en-US" dirty="0" smtClean="0"/>
            </a:br>
            <a:r>
              <a:rPr lang="en-US" dirty="0" smtClean="0"/>
              <a:t>How to Get a Clear Credential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Multiple Subject Student Teaching Orientation </a:t>
            </a:r>
          </a:p>
          <a:p>
            <a:r>
              <a:rPr lang="en-US" dirty="0" smtClean="0"/>
              <a:t>Next Steps Into the Teaching Profession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First Credential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called a Preliminary Credential</a:t>
            </a:r>
          </a:p>
          <a:p>
            <a:endParaRPr lang="en-US" dirty="0" smtClean="0"/>
          </a:p>
          <a:p>
            <a:r>
              <a:rPr lang="en-US" dirty="0" smtClean="0"/>
              <a:t>Is good for five years</a:t>
            </a:r>
          </a:p>
          <a:p>
            <a:endParaRPr lang="en-US" dirty="0" smtClean="0"/>
          </a:p>
          <a:p>
            <a:r>
              <a:rPr lang="en-US" dirty="0" smtClean="0"/>
              <a:t>Is a ‘2042’ Multiple Subject Credential</a:t>
            </a:r>
          </a:p>
          <a:p>
            <a:endParaRPr lang="en-US" dirty="0" smtClean="0"/>
          </a:p>
          <a:p>
            <a:r>
              <a:rPr lang="en-US" dirty="0" smtClean="0"/>
              <a:t>Has “CLAD” certification built-in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Clear Your Credential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clear through an Induction Program which means you must have a teaching job to clear your credential.</a:t>
            </a:r>
          </a:p>
          <a:p>
            <a:r>
              <a:rPr lang="en-US" dirty="0" smtClean="0"/>
              <a:t>Induction programs may be operated by districts, COEs, consortiums or universities.</a:t>
            </a:r>
          </a:p>
          <a:p>
            <a:r>
              <a:rPr lang="en-US" dirty="0" smtClean="0"/>
              <a:t>CSUSB does NOT have a Clear Credential Induction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don’t get a teaching position?</a:t>
            </a:r>
          </a:p>
          <a:p>
            <a:r>
              <a:rPr lang="en-US" dirty="0" smtClean="0"/>
              <a:t>You get a position in a charter school?</a:t>
            </a:r>
          </a:p>
          <a:p>
            <a:r>
              <a:rPr lang="en-US" dirty="0" smtClean="0"/>
              <a:t>You get a position in a private school?</a:t>
            </a:r>
          </a:p>
          <a:p>
            <a:r>
              <a:rPr lang="en-US" dirty="0" smtClean="0"/>
              <a:t>You move out of state?</a:t>
            </a:r>
          </a:p>
          <a:p>
            <a:endParaRPr lang="en-US" dirty="0" smtClean="0"/>
          </a:p>
          <a:p>
            <a:r>
              <a:rPr lang="en-US" dirty="0" smtClean="0"/>
              <a:t>See the CTC Handout 4B on extension options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/>
          <a:lstStyle/>
          <a:p>
            <a:r>
              <a:rPr lang="en-US" dirty="0" smtClean="0"/>
              <a:t>What is Induction?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two year period of support for new teachers</a:t>
            </a:r>
          </a:p>
          <a:p>
            <a:r>
              <a:rPr lang="en-US" dirty="0" smtClean="0"/>
              <a:t>With an assigned support provider who is a veteran teacher trained to mentor new teachers</a:t>
            </a:r>
          </a:p>
          <a:p>
            <a:r>
              <a:rPr lang="en-US" dirty="0" smtClean="0"/>
              <a:t>Focused on your professional development based on your teaching assignment and your current knowledge and skills</a:t>
            </a:r>
          </a:p>
          <a:p>
            <a:r>
              <a:rPr lang="en-US" dirty="0" smtClean="0"/>
              <a:t>The cost is just over $4000 a year but currently there is a state grant to cover the cost for public school teachers.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/>
          <a:lstStyle/>
          <a:p>
            <a:r>
              <a:rPr lang="en-US" dirty="0" smtClean="0"/>
              <a:t>You meet regularly with your support provider for timely help with current events</a:t>
            </a:r>
          </a:p>
          <a:p>
            <a:r>
              <a:rPr lang="en-US" dirty="0" smtClean="0"/>
              <a:t>You work with the California Standards for the Teaching Profession (CSTP)</a:t>
            </a:r>
          </a:p>
          <a:p>
            <a:r>
              <a:rPr lang="en-US" dirty="0" smtClean="0"/>
              <a:t>You complete a ‘curriculum’ called FACT</a:t>
            </a:r>
          </a:p>
          <a:p>
            <a:pPr>
              <a:buNone/>
            </a:pPr>
            <a:r>
              <a:rPr lang="en-US" dirty="0" smtClean="0"/>
              <a:t>Formative Assessment for California Teachers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Watch this short BTSA video!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Starts with gathering information about your class, school and community and your attitudes, skills and knowledge</a:t>
            </a:r>
          </a:p>
          <a:p>
            <a:r>
              <a:rPr lang="en-US" dirty="0" smtClean="0"/>
              <a:t>Proceeds with an Inquiry which is very similar to action research and will focus on an area of teaching you need to improve</a:t>
            </a:r>
          </a:p>
          <a:p>
            <a:r>
              <a:rPr lang="en-US" dirty="0" smtClean="0"/>
              <a:t>Ends with a reflection on what you learned and what you still need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Induction Different From the Credential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Compare the Induction process with your experiences in teacher preparation</a:t>
            </a:r>
          </a:p>
          <a:p>
            <a:endParaRPr lang="en-US" dirty="0" smtClean="0"/>
          </a:p>
          <a:p>
            <a:r>
              <a:rPr lang="en-US" dirty="0" smtClean="0"/>
              <a:t>How are they similar?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are they different?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Any last questions for today?</a:t>
            </a:r>
          </a:p>
          <a:p>
            <a:endParaRPr lang="en-US" dirty="0" smtClean="0"/>
          </a:p>
          <a:p>
            <a:r>
              <a:rPr lang="en-US" dirty="0" smtClean="0"/>
              <a:t>Email me if you have more questions later</a:t>
            </a:r>
          </a:p>
          <a:p>
            <a:pPr>
              <a:buNone/>
            </a:pPr>
            <a:r>
              <a:rPr lang="en-US" dirty="0" smtClean="0"/>
              <a:t>Dr. Sue Spitzer, sspitzer@csusb.edu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</TotalTime>
  <Words>357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Induction:  How to Get a Clear Credential</vt:lpstr>
      <vt:lpstr>Your First Credential</vt:lpstr>
      <vt:lpstr>How to Clear Your Credential</vt:lpstr>
      <vt:lpstr>What If???</vt:lpstr>
      <vt:lpstr>What is Induction?</vt:lpstr>
      <vt:lpstr>How Does It Work?</vt:lpstr>
      <vt:lpstr>FACT</vt:lpstr>
      <vt:lpstr>How is Induction Different From the Credential Program?</vt:lpstr>
      <vt:lpstr>Any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Induction:  How to Get a Clear Credential</dc:title>
  <dc:creator>Sue Spitzer MS</dc:creator>
  <cp:lastModifiedBy>Sue Spitzer MS</cp:lastModifiedBy>
  <cp:revision>8</cp:revision>
  <dcterms:created xsi:type="dcterms:W3CDTF">2010-09-13T19:08:57Z</dcterms:created>
  <dcterms:modified xsi:type="dcterms:W3CDTF">2012-03-22T23:35:08Z</dcterms:modified>
</cp:coreProperties>
</file>