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  <p15:guide id="3" pos="432">
          <p15:clr>
            <a:srgbClr val="A4A3A4"/>
          </p15:clr>
        </p15:guide>
        <p15:guide id="4" pos="5280">
          <p15:clr>
            <a:srgbClr val="A4A3A4"/>
          </p15:clr>
        </p15:guide>
        <p15:guide id="5" pos="720">
          <p15:clr>
            <a:srgbClr val="A4A3A4"/>
          </p15:clr>
        </p15:guide>
        <p15:guide id="6" pos="981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9" roundtripDataSignature="AMtx7miuz6Q0xaVeGWx4M4PwBzrIvtwk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88" orient="horz"/>
        <p:guide pos="2880"/>
        <p:guide pos="432"/>
        <p:guide pos="5280"/>
        <p:guide pos="720"/>
        <p:guide pos="98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2f9ea4873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2f9ea4873_0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72f9ea4873_0_4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2f9ea4873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2f9ea4873_0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72f9ea4873_0_5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2f9ea4873_0_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2f9ea4873_0_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72f9ea4873_0_6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2f9ea4873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2f9ea4873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72f9ea4873_0_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2f9ea4873_0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2f9ea4873_0_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72f9ea4873_0_7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2f9ea4873_0_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2f9ea4873_0_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72f9ea4873_0_8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2f9ea4873_0_1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2f9ea4873_0_1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72f9ea4873_0_10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2f9ea4873_0_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2f9ea4873_0_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72f9ea4873_0_10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	 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e934f86e5_1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7e934f86e5_1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e934f86e5_3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4" name="Google Shape;254;g7e934f86e5_3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g7e934f86e5_3_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e934f86e5_3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3" name="Google Shape;263;g7e934f86e5_3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-US" sz="1100"/>
              <a:t>Palm Desert Campus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-US" sz="1100"/>
              <a:t>Hours:</a:t>
            </a:r>
            <a:r>
              <a:rPr lang="en-US" sz="1100"/>
              <a:t> 8:00 am - 5:00 pm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-US" sz="1100"/>
              <a:t>Location:</a:t>
            </a:r>
            <a:r>
              <a:rPr lang="en-US" sz="1100"/>
              <a:t> IW-111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-US" sz="1100"/>
              <a:t>Phone:</a:t>
            </a:r>
            <a:r>
              <a:rPr lang="en-US" sz="1100"/>
              <a:t> (909) 537-8243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-US" sz="1100"/>
              <a:t>Email: </a:t>
            </a:r>
            <a:r>
              <a:rPr lang="en-US" sz="1100"/>
              <a:t>pdccareercenter@csusb.edu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g7e934f86e5_3_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2f9ea4873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2f9ea4873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72f9ea4873_0_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2f9ea4873_0_1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2f9ea4873_0_1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72f9ea4873_0_1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2f9ea4873_0_1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2f9ea4873_0_1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72f9ea4873_0_12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2f9ea4873_0_1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2f9ea4873_0_1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72f9ea4873_0_13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2f9ea4873_0_1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2f9ea4873_0_1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72f9ea4873_0_14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2f9ea4873_0_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2f9ea4873_0_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72f9ea4873_0_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-1">
  <p:cSld name="Title Slide-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722313" y="30480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" type="body"/>
          </p:nvPr>
        </p:nvSpPr>
        <p:spPr>
          <a:xfrm>
            <a:off x="722313" y="15478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type="title"/>
          </p:nvPr>
        </p:nvSpPr>
        <p:spPr>
          <a:xfrm>
            <a:off x="722313" y="30480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" type="body"/>
          </p:nvPr>
        </p:nvSpPr>
        <p:spPr>
          <a:xfrm>
            <a:off x="722313" y="15478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685800" y="1676400"/>
            <a:ext cx="3810000" cy="210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520"/>
              <a:buChar char="&lt;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648200" y="1676400"/>
            <a:ext cx="3810000" cy="210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520"/>
              <a:buChar char="&lt;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" type="body"/>
          </p:nvPr>
        </p:nvSpPr>
        <p:spPr>
          <a:xfrm rot="5400000">
            <a:off x="3521868" y="-1159669"/>
            <a:ext cx="2100263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SzPts val="1620"/>
              <a:buChar char="&lt;"/>
              <a:defRPr/>
            </a:lvl1pPr>
            <a:lvl2pPr indent="-342900" lvl="1" marL="914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/>
          <p:nvPr>
            <p:ph type="title"/>
          </p:nvPr>
        </p:nvSpPr>
        <p:spPr>
          <a:xfrm rot="5400000">
            <a:off x="5674518" y="992982"/>
            <a:ext cx="3624263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" type="body"/>
          </p:nvPr>
        </p:nvSpPr>
        <p:spPr>
          <a:xfrm rot="5400000">
            <a:off x="1712118" y="-873918"/>
            <a:ext cx="3624263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SzPts val="1620"/>
              <a:buChar char="&lt;"/>
              <a:defRPr/>
            </a:lvl1pPr>
            <a:lvl2pPr indent="-342900" lvl="1" marL="914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685800" y="1676400"/>
            <a:ext cx="7772400" cy="210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SzPts val="1620"/>
              <a:buChar char="&lt;"/>
              <a:defRPr/>
            </a:lvl1pPr>
            <a:lvl2pPr indent="-342900" lvl="1" marL="914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_867-Generic_PowerPoint_Layout1.png" id="24" name="Google Shape;2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/>
          <p:nvPr>
            <p:ph type="title"/>
          </p:nvPr>
        </p:nvSpPr>
        <p:spPr>
          <a:xfrm>
            <a:off x="685800" y="304800"/>
            <a:ext cx="502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" type="body"/>
          </p:nvPr>
        </p:nvSpPr>
        <p:spPr>
          <a:xfrm>
            <a:off x="685800" y="1676400"/>
            <a:ext cx="5029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SzPts val="1620"/>
              <a:buChar char="&lt;"/>
              <a:defRPr/>
            </a:lvl1pPr>
            <a:lvl2pPr indent="-342900" lvl="1" marL="914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7" name="Google Shape;27;p11"/>
          <p:cNvSpPr/>
          <p:nvPr>
            <p:ph idx="2" type="pic"/>
          </p:nvPr>
        </p:nvSpPr>
        <p:spPr>
          <a:xfrm rot="-254638">
            <a:off x="6281435" y="2226971"/>
            <a:ext cx="2587752" cy="173736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1"/>
          <p:cNvSpPr/>
          <p:nvPr>
            <p:ph idx="3" type="pic"/>
          </p:nvPr>
        </p:nvSpPr>
        <p:spPr>
          <a:xfrm rot="297885">
            <a:off x="6229621" y="4223517"/>
            <a:ext cx="2587752" cy="173736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1"/>
          <p:cNvSpPr/>
          <p:nvPr>
            <p:ph idx="4" type="pic"/>
          </p:nvPr>
        </p:nvSpPr>
        <p:spPr>
          <a:xfrm rot="207395">
            <a:off x="6146021" y="381230"/>
            <a:ext cx="2587752" cy="173736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ustom Layout">
  <p:cSld name="2_Custom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_867-Generic_PowerPoint_Layout2.png" id="31" name="Google Shape;3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2"/>
          <p:cNvSpPr txBox="1"/>
          <p:nvPr>
            <p:ph type="title"/>
          </p:nvPr>
        </p:nvSpPr>
        <p:spPr>
          <a:xfrm>
            <a:off x="685800" y="304800"/>
            <a:ext cx="502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685800" y="1676400"/>
            <a:ext cx="5029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Char char="&lt;"/>
              <a:defRPr>
                <a:solidFill>
                  <a:srgbClr val="FFFFFF"/>
                </a:solidFill>
              </a:defRPr>
            </a:lvl1pPr>
            <a:lvl2pPr indent="-355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>
                <a:solidFill>
                  <a:srgbClr val="FFFFFF"/>
                </a:solidFill>
              </a:defRPr>
            </a:lvl2pPr>
            <a:lvl3pPr indent="-342900" lvl="2" marL="1371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indent="-330200" lvl="3" marL="18288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>
                <a:solidFill>
                  <a:srgbClr val="FFFFFF"/>
                </a:solidFill>
              </a:defRPr>
            </a:lvl4pPr>
            <a:lvl5pPr indent="-330200" lvl="4" marL="22860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12"/>
          <p:cNvSpPr/>
          <p:nvPr>
            <p:ph idx="2" type="pic"/>
          </p:nvPr>
        </p:nvSpPr>
        <p:spPr>
          <a:xfrm rot="-254638">
            <a:off x="6281434" y="2226970"/>
            <a:ext cx="2587752" cy="173736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2"/>
          <p:cNvSpPr/>
          <p:nvPr>
            <p:ph idx="3" type="pic"/>
          </p:nvPr>
        </p:nvSpPr>
        <p:spPr>
          <a:xfrm rot="297885">
            <a:off x="6229620" y="4223516"/>
            <a:ext cx="2587752" cy="173736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2"/>
          <p:cNvSpPr/>
          <p:nvPr>
            <p:ph idx="4" type="pic"/>
          </p:nvPr>
        </p:nvSpPr>
        <p:spPr>
          <a:xfrm rot="207395">
            <a:off x="6146019" y="381231"/>
            <a:ext cx="2587752" cy="173736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SzPts val="2880"/>
              <a:buChar char="&lt;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0" name="Google Shape;40;p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4" name="Google Shape;44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Char char="&lt;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5" name="Google Shape;45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6" name="Google Shape;46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Char char="&lt;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  <a:defRPr/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lvl="2" algn="ctr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lvl="3" algn="ctr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lvl="4" algn="ctr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lvl="5" algn="ctr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6pPr>
            <a:lvl7pPr lvl="6" algn="ctr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7pPr>
            <a:lvl8pPr lvl="7" algn="ctr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8pPr>
            <a:lvl9pPr lvl="8" algn="ctr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685800" y="1676400"/>
            <a:ext cx="7772400" cy="210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marR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mo"/>
              <a:buChar char="&lt;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16_867-Generic_PowerPoint_BLUEfooter.png" id="12" name="Google Shape;12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015037"/>
            <a:ext cx="9144000" cy="84296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hyperlink" Target="http://tiny.cc/CSUSBMajors" TargetMode="External"/><Relationship Id="rId7" Type="http://schemas.openxmlformats.org/officeDocument/2006/relationships/hyperlink" Target="http://tiny.cc/CSUSBPro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csusb.edu/student-engagement/student-clubs-organizations" TargetMode="External"/><Relationship Id="rId4" Type="http://schemas.openxmlformats.org/officeDocument/2006/relationships/hyperlink" Target="https://www.csusb.edu/sites/default/files/upload/file/Informational_Interview.pdf" TargetMode="External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humanmetrics.com/cgi-win/jtypes2.asp" TargetMode="External"/><Relationship Id="rId4" Type="http://schemas.openxmlformats.org/officeDocument/2006/relationships/hyperlink" Target="https://www.16personalities.com/" TargetMode="External"/><Relationship Id="rId5" Type="http://schemas.openxmlformats.org/officeDocument/2006/relationships/hyperlink" Target="https://www.cacareerzone.org/quick" TargetMode="External"/><Relationship Id="rId6" Type="http://schemas.openxmlformats.org/officeDocument/2006/relationships/hyperlink" Target="https://www.csusb.edu/career-center/students-alumni/meet-career-counselor" TargetMode="External"/><Relationship Id="rId7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7.png"/><Relationship Id="rId6" Type="http://schemas.openxmlformats.org/officeDocument/2006/relationships/image" Target="../media/image8.png"/><Relationship Id="rId7" Type="http://schemas.openxmlformats.org/officeDocument/2006/relationships/image" Target="../media/image18.png"/><Relationship Id="rId8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tiny.cc/10clues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tiny.cc/10clues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csusb.edu/career-center/students-alumni/career-counseling/what-can-i-do-major" TargetMode="External"/><Relationship Id="rId4" Type="http://schemas.openxmlformats.org/officeDocument/2006/relationships/hyperlink" Target="https://www.onetonline.org/" TargetMode="External"/><Relationship Id="rId5" Type="http://schemas.openxmlformats.org/officeDocument/2006/relationships/hyperlink" Target="https://www.bls.gov/ooh/" TargetMode="External"/><Relationship Id="rId6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alumni.csusb.edu/s/1874/rd/interior.aspx?sid=1874&amp;gid=2&amp;pgid=681" TargetMode="External"/><Relationship Id="rId4" Type="http://schemas.openxmlformats.org/officeDocument/2006/relationships/hyperlink" Target="https://university.linkedin.com/content/dam/university/global/en_US/site/pdf/alumni-tool-final.pdf" TargetMode="External"/><Relationship Id="rId5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csusb.edu/career-center/students-alumni/meet-career-counselor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mailto:denise.perezflores@csusb.edu" TargetMode="External"/><Relationship Id="rId5" Type="http://schemas.openxmlformats.org/officeDocument/2006/relationships/image" Target="../media/image5.jpg"/><Relationship Id="rId6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csusb.az1.qualtrics.com/jfe/form/SV_56BhMYKklUIYBWB" TargetMode="External"/><Relationship Id="rId4" Type="http://schemas.openxmlformats.org/officeDocument/2006/relationships/hyperlink" Target="https://bit.ly/395k788" TargetMode="External"/><Relationship Id="rId5" Type="http://schemas.openxmlformats.org/officeDocument/2006/relationships/image" Target="../media/image32.png"/><Relationship Id="rId6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careercenter@csusb.edu" TargetMode="External"/><Relationship Id="rId4" Type="http://schemas.openxmlformats.org/officeDocument/2006/relationships/hyperlink" Target="http://www.csusb.edu/career-center" TargetMode="External"/><Relationship Id="rId5" Type="http://schemas.openxmlformats.org/officeDocument/2006/relationships/hyperlink" Target="mailto:pdccareercenter@csusb.edu" TargetMode="External"/><Relationship Id="rId6" Type="http://schemas.openxmlformats.org/officeDocument/2006/relationships/hyperlink" Target="https://pdc.csusb.edu/current-students/career-service" TargetMode="External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>
            <p:ph type="title"/>
          </p:nvPr>
        </p:nvSpPr>
        <p:spPr>
          <a:xfrm>
            <a:off x="722313" y="30480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Career &amp; Major Exploration</a:t>
            </a:r>
            <a:endParaRPr/>
          </a:p>
        </p:txBody>
      </p:sp>
      <p:sp>
        <p:nvSpPr>
          <p:cNvPr id="71" name="Google Shape;71;p1"/>
          <p:cNvSpPr txBox="1"/>
          <p:nvPr>
            <p:ph idx="1" type="body"/>
          </p:nvPr>
        </p:nvSpPr>
        <p:spPr>
          <a:xfrm>
            <a:off x="722313" y="15478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1" lang="en-US"/>
              <a:t>SPRING 2020: Career Readiness Workshop Series</a:t>
            </a:r>
            <a:endParaRPr b="1" i="1"/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72f9ea4873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75" y="5390500"/>
            <a:ext cx="21145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72f9ea4873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175" y="5390500"/>
            <a:ext cx="24098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72f9ea4873_0_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72f9ea4873_0_43"/>
          <p:cNvSpPr txBox="1"/>
          <p:nvPr>
            <p:ph type="title"/>
          </p:nvPr>
        </p:nvSpPr>
        <p:spPr>
          <a:xfrm>
            <a:off x="500075" y="559225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Activity: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What majors does CSUSB offer and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what are your top choices?</a:t>
            </a:r>
            <a:endParaRPr sz="3000"/>
          </a:p>
        </p:txBody>
      </p:sp>
      <p:sp>
        <p:nvSpPr>
          <p:cNvPr id="155" name="Google Shape;155;g72f9ea4873_0_43"/>
          <p:cNvSpPr txBox="1"/>
          <p:nvPr>
            <p:ph idx="1" type="body"/>
          </p:nvPr>
        </p:nvSpPr>
        <p:spPr>
          <a:xfrm>
            <a:off x="685800" y="1997850"/>
            <a:ext cx="7772400" cy="21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 sz="1800"/>
              <a:t>Step 1:</a:t>
            </a:r>
            <a:endParaRPr b="1" i="1"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/>
              <a:t>-</a:t>
            </a:r>
            <a:r>
              <a:rPr lang="en-US" sz="1800"/>
              <a:t>Let’s review the CSUSB Majors Worksheet!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http://tiny.cc/CSUSBMajors</a:t>
            </a:r>
            <a:r>
              <a:rPr lang="en-US" sz="1800"/>
              <a:t>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 sz="1800"/>
              <a:t>Step 2:</a:t>
            </a:r>
            <a:r>
              <a:rPr lang="en-US" sz="1800"/>
              <a:t>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/>
              <a:t>-Choose your top 3 majors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 sz="1800"/>
              <a:t>Step 3:</a:t>
            </a:r>
            <a:endParaRPr b="1" i="1"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/>
              <a:t>-Use this website </a:t>
            </a:r>
            <a:r>
              <a:rPr lang="en-US" sz="1800" u="sng">
                <a:solidFill>
                  <a:schemeClr val="hlink"/>
                </a:solidFill>
                <a:hlinkClick r:id="rId7"/>
              </a:rPr>
              <a:t>http://tiny.cc/CSUSBProg</a:t>
            </a:r>
            <a:r>
              <a:rPr lang="en-US" sz="1800"/>
              <a:t>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/>
              <a:t>-To review courses in each major and on the same sheet of paper write down what you like most about each major 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2f9ea4873_0_56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Ways to Explore Majors</a:t>
            </a:r>
            <a:endParaRPr/>
          </a:p>
        </p:txBody>
      </p:sp>
      <p:sp>
        <p:nvSpPr>
          <p:cNvPr id="162" name="Google Shape;162;g72f9ea4873_0_56"/>
          <p:cNvSpPr txBox="1"/>
          <p:nvPr>
            <p:ph idx="1" type="body"/>
          </p:nvPr>
        </p:nvSpPr>
        <p:spPr>
          <a:xfrm>
            <a:off x="685800" y="1676400"/>
            <a:ext cx="7772400" cy="21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Take courses in major(s) of interest to gain an in-depth understanding of the subject matter.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Join an on-campus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student club or organization</a:t>
            </a:r>
            <a:r>
              <a:rPr lang="en-US"/>
              <a:t>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Conduct an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informational interview</a:t>
            </a:r>
            <a:r>
              <a:rPr lang="en-US"/>
              <a:t> with someone who graduated with your major(s) of interest.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g72f9ea4873_0_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2f9ea4873_0_66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Ways to Explore Majors</a:t>
            </a:r>
            <a:endParaRPr/>
          </a:p>
        </p:txBody>
      </p:sp>
      <p:sp>
        <p:nvSpPr>
          <p:cNvPr id="170" name="Google Shape;170;g72f9ea4873_0_66"/>
          <p:cNvSpPr txBox="1"/>
          <p:nvPr>
            <p:ph idx="1" type="body"/>
          </p:nvPr>
        </p:nvSpPr>
        <p:spPr>
          <a:xfrm>
            <a:off x="685800" y="1295400"/>
            <a:ext cx="8034300" cy="409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Take an inventory or assessment such as the Strong Interest Inventory or Myers-Briggs Personality Type Indicator using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Humanmetrics.com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16personalities.com</a:t>
            </a:r>
            <a:r>
              <a:rPr lang="en-US"/>
              <a:t>, or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CA CareerZone</a:t>
            </a:r>
            <a:r>
              <a:rPr lang="en-US"/>
              <a:t>. You can also meet with a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Career Counselor</a:t>
            </a:r>
            <a:r>
              <a:rPr lang="en-US"/>
              <a:t> to take the formal versions.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Meet with a Peer Advisor, Academic Advisor/Counselor, or Faculty Advisor in the department of your intended or declared major.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General Academic Advisor (for undeclared students).</a:t>
            </a:r>
            <a:r>
              <a:rPr lang="en-US"/>
              <a:t> </a:t>
            </a:r>
            <a:endParaRPr/>
          </a:p>
        </p:txBody>
      </p:sp>
      <p:pic>
        <p:nvPicPr>
          <p:cNvPr id="171" name="Google Shape;171;g72f9ea4873_0_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2f9ea4873_0_20"/>
          <p:cNvSpPr txBox="1"/>
          <p:nvPr>
            <p:ph idx="1" type="body"/>
          </p:nvPr>
        </p:nvSpPr>
        <p:spPr>
          <a:xfrm>
            <a:off x="685788" y="2349413"/>
            <a:ext cx="7772400" cy="150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4800"/>
              <a:t>Career Exploration</a:t>
            </a:r>
            <a:endParaRPr b="1" sz="4800"/>
          </a:p>
        </p:txBody>
      </p:sp>
      <p:pic>
        <p:nvPicPr>
          <p:cNvPr id="178" name="Google Shape;178;g72f9ea4873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75" y="395256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72f9ea4873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8450" y="459538"/>
            <a:ext cx="1625250" cy="19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72f9ea4873_0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1875" y="3952563"/>
            <a:ext cx="243840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72f9ea4873_0_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6788" y="315488"/>
            <a:ext cx="208597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72f9ea4873_0_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0100" y="40192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72f9ea4873_0_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988" y="582200"/>
            <a:ext cx="275272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2f9ea4873_0_75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Activity: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 Clues to Career Direction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http://tiny.cc/10clues</a:t>
            </a:r>
            <a:r>
              <a:rPr lang="en-US" sz="2800"/>
              <a:t> </a:t>
            </a:r>
            <a:endParaRPr sz="2800"/>
          </a:p>
        </p:txBody>
      </p:sp>
      <p:pic>
        <p:nvPicPr>
          <p:cNvPr id="190" name="Google Shape;190;g72f9ea4873_0_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72f9ea4873_0_75"/>
          <p:cNvSpPr txBox="1"/>
          <p:nvPr>
            <p:ph idx="1" type="body"/>
          </p:nvPr>
        </p:nvSpPr>
        <p:spPr>
          <a:xfrm>
            <a:off x="393925" y="1524000"/>
            <a:ext cx="8401200" cy="452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/>
              <a:t>Handout Questions </a:t>
            </a:r>
            <a:r>
              <a:rPr b="1" i="1" lang="en-US"/>
              <a:t>:</a:t>
            </a:r>
            <a:endParaRPr b="1" i="1"/>
          </a:p>
          <a:p>
            <a:pPr indent="-3810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/>
              <a:t>What do I love to do? What would I do even if I were not paid to do it?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/>
              <a:t>What parts of my life do I thoroughly enjoy? When am I energized?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/>
              <a:t>What do I naturally do well?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/>
              <a:t>What classes fascinate and absorb me?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/>
              <a:t>Is there a cause I am passionate about? What about the cause am I attracted to?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/>
              <a:t>What messages am I receiving from family/peers about my career direction? Which ones fit for me? Which ones don’t?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2f9ea4873_0_89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Activity: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 Clues to Career Direction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http://tiny.cc/10clues</a:t>
            </a:r>
            <a:r>
              <a:rPr lang="en-US" sz="2800"/>
              <a:t> </a:t>
            </a:r>
            <a:endParaRPr sz="2800"/>
          </a:p>
        </p:txBody>
      </p:sp>
      <p:pic>
        <p:nvPicPr>
          <p:cNvPr id="198" name="Google Shape;198;g72f9ea4873_0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72f9ea4873_0_89"/>
          <p:cNvSpPr txBox="1"/>
          <p:nvPr>
            <p:ph idx="1" type="body"/>
          </p:nvPr>
        </p:nvSpPr>
        <p:spPr>
          <a:xfrm>
            <a:off x="685800" y="1828800"/>
            <a:ext cx="8016600" cy="371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/>
              <a:t>Handout Questions :</a:t>
            </a:r>
            <a:endParaRPr b="1" i="1"/>
          </a:p>
          <a:p>
            <a:pPr indent="-3810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/>
              <a:t>Who are my heroes and heroines? What traits do I admire about them?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/>
              <a:t>What do I most often want to talk or read about?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/>
              <a:t>If I were writing my epitaph, what would I want to be remembered for? (Epitaph: a phrase or form of words written in memory of someone)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/>
              <a:t>What would I do if I knew I could not fail? (Look beyond any perceived limitations)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2f9ea4873_0_100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Ways to Explore Careers</a:t>
            </a:r>
            <a:endParaRPr/>
          </a:p>
        </p:txBody>
      </p:sp>
      <p:sp>
        <p:nvSpPr>
          <p:cNvPr id="206" name="Google Shape;206;g72f9ea4873_0_100"/>
          <p:cNvSpPr txBox="1"/>
          <p:nvPr>
            <p:ph idx="1" type="body"/>
          </p:nvPr>
        </p:nvSpPr>
        <p:spPr>
          <a:xfrm>
            <a:off x="685800" y="1676400"/>
            <a:ext cx="7772400" cy="21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chemeClr val="accent1"/>
                </a:solidFill>
              </a:rPr>
              <a:t>Utilize </a:t>
            </a:r>
            <a:r>
              <a:rPr b="1" i="1" lang="en-US">
                <a:solidFill>
                  <a:schemeClr val="accent1"/>
                </a:solidFill>
              </a:rPr>
              <a:t>Resources</a:t>
            </a:r>
            <a:endParaRPr b="1" i="1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What Can I Do With This Major?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ONet Online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U.S. Bureau of Labor Statistics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g72f9ea4873_0_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2f9ea4873_0_107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Ways to Explore Careers</a:t>
            </a:r>
            <a:endParaRPr/>
          </a:p>
        </p:txBody>
      </p:sp>
      <p:sp>
        <p:nvSpPr>
          <p:cNvPr id="214" name="Google Shape;214;g72f9ea4873_0_107"/>
          <p:cNvSpPr txBox="1"/>
          <p:nvPr>
            <p:ph idx="1" type="body"/>
          </p:nvPr>
        </p:nvSpPr>
        <p:spPr>
          <a:xfrm>
            <a:off x="685800" y="1676400"/>
            <a:ext cx="7772400" cy="21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chemeClr val="accent1"/>
                </a:solidFill>
              </a:rPr>
              <a:t>Connect with Others and Get Experience</a:t>
            </a:r>
            <a:endParaRPr b="1" i="1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Connect with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CSUSB Alumni</a:t>
            </a:r>
            <a:r>
              <a:rPr lang="en-US"/>
              <a:t> through the Alumni Mentor Program or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LinkedIn</a:t>
            </a:r>
            <a:r>
              <a:rPr lang="en-US"/>
              <a:t>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Gain experience through volunteer, internship, and job opportunities. 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Attend a Career Center workshop, fair/expo/speaker panel, or employer information/tabling session.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g72f9ea4873_0_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 txBox="1"/>
          <p:nvPr>
            <p:ph type="title"/>
          </p:nvPr>
        </p:nvSpPr>
        <p:spPr>
          <a:xfrm>
            <a:off x="685800" y="381000"/>
            <a:ext cx="502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/>
              <a:t>Career Counseling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/>
              <a:t>Appointments (</a:t>
            </a:r>
            <a:r>
              <a:rPr lang="en-US" sz="2600"/>
              <a:t>30 mins.)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>
                <a:highlight>
                  <a:srgbClr val="FFFF00"/>
                </a:highlight>
              </a:rPr>
              <a:t>SPRING 2020: ONLINE AND PHONE ONLY</a:t>
            </a:r>
            <a:endParaRPr sz="2600">
              <a:highlight>
                <a:srgbClr val="FFFF00"/>
              </a:highlight>
            </a:endParaRPr>
          </a:p>
        </p:txBody>
      </p:sp>
      <p:sp>
        <p:nvSpPr>
          <p:cNvPr id="221" name="Google Shape;221;p4"/>
          <p:cNvSpPr txBox="1"/>
          <p:nvPr>
            <p:ph idx="1" type="body"/>
          </p:nvPr>
        </p:nvSpPr>
        <p:spPr>
          <a:xfrm>
            <a:off x="685800" y="1676400"/>
            <a:ext cx="5029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b="1" i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b="1" i="1" lang="en-US" sz="2200"/>
              <a:t>Counselors help with:</a:t>
            </a:r>
            <a:endParaRPr b="1" i="1" sz="2200"/>
          </a:p>
          <a:p>
            <a:pPr indent="-20574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b="1" i="1" sz="22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Major &amp; career exploration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Career &amp; educational planning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Resumes, cover letters, &amp; CV’s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Job &amp; internship search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Networking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Graduate school preparation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LinkedIn profile building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Interview skills &amp; practice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Salary negotiation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 sz="2000"/>
          </a:p>
          <a:p>
            <a:pPr indent="0" lvl="0" marL="1371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1200" u="sng">
                <a:solidFill>
                  <a:schemeClr val="hlink"/>
                </a:solidFill>
                <a:hlinkClick r:id="rId3"/>
              </a:rPr>
              <a:t>www.csusb.edu/career-center/students-alumni/meet-career-counselor</a:t>
            </a:r>
            <a:r>
              <a:rPr lang="en-US" sz="1200"/>
              <a:t> </a:t>
            </a:r>
            <a:endParaRPr sz="1200"/>
          </a:p>
        </p:txBody>
      </p:sp>
      <p:pic>
        <p:nvPicPr>
          <p:cNvPr id="222" name="Google Shape;222;p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35994" l="1319" r="-1318" t="5111"/>
          <a:stretch/>
        </p:blipFill>
        <p:spPr>
          <a:xfrm rot="-254508">
            <a:off x="6229604" y="2288417"/>
            <a:ext cx="2587688" cy="173727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223" name="Google Shape;223;p4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43963" l="-2250" r="2250" t="-537"/>
          <a:stretch/>
        </p:blipFill>
        <p:spPr>
          <a:xfrm rot="298098">
            <a:off x="6229642" y="4223593"/>
            <a:ext cx="2587622" cy="173721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224" name="Google Shape;224;p4"/>
          <p:cNvPicPr preferRelativeResize="0"/>
          <p:nvPr>
            <p:ph idx="4" type="pic"/>
          </p:nvPr>
        </p:nvPicPr>
        <p:blipFill rotWithShape="1">
          <a:blip r:embed="rId6">
            <a:alphaModFix/>
          </a:blip>
          <a:srcRect b="19295" l="0" r="0" t="19295"/>
          <a:stretch/>
        </p:blipFill>
        <p:spPr>
          <a:xfrm rot="207370">
            <a:off x="6146046" y="381221"/>
            <a:ext cx="2587707" cy="173745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 txBox="1"/>
          <p:nvPr>
            <p:ph type="title"/>
          </p:nvPr>
        </p:nvSpPr>
        <p:spPr>
          <a:xfrm>
            <a:off x="559650" y="373425"/>
            <a:ext cx="6034200" cy="15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Spring 2020: Drop-ins Cancelled</a:t>
            </a:r>
            <a:endParaRPr sz="2600"/>
          </a:p>
        </p:txBody>
      </p:sp>
      <p:pic>
        <p:nvPicPr>
          <p:cNvPr id="230" name="Google Shape;2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13" y="2271713"/>
            <a:ext cx="4981575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4900" y="2809600"/>
            <a:ext cx="1495425" cy="13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4475" y="1374950"/>
            <a:ext cx="1225825" cy="11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"/>
          <p:cNvPicPr preferRelativeResize="0"/>
          <p:nvPr/>
        </p:nvPicPr>
        <p:blipFill rotWithShape="1">
          <a:blip r:embed="rId7">
            <a:alphaModFix/>
          </a:blip>
          <a:srcRect b="0" l="13027" r="12611" t="0"/>
          <a:stretch/>
        </p:blipFill>
        <p:spPr>
          <a:xfrm>
            <a:off x="7569375" y="1374950"/>
            <a:ext cx="1225825" cy="11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70812" y="4365775"/>
            <a:ext cx="1503600" cy="15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_867-Generic_PowerPoint_BLUEfooter.png" id="77" name="Google Shape;7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15037"/>
            <a:ext cx="9144000" cy="84296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 txBox="1"/>
          <p:nvPr>
            <p:ph type="title"/>
          </p:nvPr>
        </p:nvSpPr>
        <p:spPr>
          <a:xfrm>
            <a:off x="1792300" y="797450"/>
            <a:ext cx="54864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Presented by</a:t>
            </a:r>
            <a:endParaRPr b="0" sz="1800"/>
          </a:p>
          <a:p>
            <a:pPr indent="0" lvl="0" marL="0" rtl="0" algn="ctr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/>
              <a:t>Denise Perez-Flores, Career Counselor</a:t>
            </a:r>
            <a:endParaRPr/>
          </a:p>
        </p:txBody>
      </p:sp>
      <p:sp>
        <p:nvSpPr>
          <p:cNvPr id="79" name="Google Shape;79;p2"/>
          <p:cNvSpPr txBox="1"/>
          <p:nvPr>
            <p:ph idx="1" type="body"/>
          </p:nvPr>
        </p:nvSpPr>
        <p:spPr>
          <a:xfrm>
            <a:off x="1828788" y="4541525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Career Center, Division of Student Affairs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</a:pPr>
            <a:r>
              <a:rPr b="1" lang="en-US" sz="1800"/>
              <a:t>Email: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denise.perezflores@csusb.edu</a:t>
            </a:r>
            <a:r>
              <a:rPr lang="en-US" sz="1800"/>
              <a:t>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</a:pPr>
            <a:r>
              <a:rPr b="1" lang="en-US" sz="1800"/>
              <a:t>Phone:</a:t>
            </a:r>
            <a:r>
              <a:rPr lang="en-US" sz="1800"/>
              <a:t> 909-537-3256</a:t>
            </a:r>
            <a:endParaRPr sz="1800"/>
          </a:p>
        </p:txBody>
      </p:sp>
      <p:pic>
        <p:nvPicPr>
          <p:cNvPr id="80" name="Google Shape;80;p2"/>
          <p:cNvPicPr preferRelativeResize="0"/>
          <p:nvPr/>
        </p:nvPicPr>
        <p:blipFill rotWithShape="1">
          <a:blip r:embed="rId5">
            <a:alphaModFix/>
          </a:blip>
          <a:srcRect b="3614" l="17030" r="20401" t="0"/>
          <a:stretch/>
        </p:blipFill>
        <p:spPr>
          <a:xfrm>
            <a:off x="3050788" y="1631113"/>
            <a:ext cx="2969421" cy="302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 txBox="1"/>
          <p:nvPr>
            <p:ph type="title"/>
          </p:nvPr>
        </p:nvSpPr>
        <p:spPr>
          <a:xfrm>
            <a:off x="457200" y="276225"/>
            <a:ext cx="4114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Free Professional Clothing</a:t>
            </a:r>
            <a:endParaRPr sz="2400"/>
          </a:p>
        </p:txBody>
      </p:sp>
      <p:sp>
        <p:nvSpPr>
          <p:cNvPr id="241" name="Google Shape;241;p6"/>
          <p:cNvSpPr txBox="1"/>
          <p:nvPr>
            <p:ph idx="2" type="body"/>
          </p:nvPr>
        </p:nvSpPr>
        <p:spPr>
          <a:xfrm>
            <a:off x="457200" y="1435100"/>
            <a:ext cx="41148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i="1" lang="en-US" sz="2000"/>
              <a:t>How it works:</a:t>
            </a:r>
            <a:endParaRPr b="1" i="1" sz="20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All attire is Free to students and alumni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Stop by Mon. - Fri. from 8am - 5pm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Sign in with your student ID# at the front desk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After you find what you need, bring items to the front desk for checkout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Inventory arrives on a regular basis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Consider building your professional wardrobe before it is needed</a:t>
            </a:r>
            <a:endParaRPr sz="1600"/>
          </a:p>
        </p:txBody>
      </p:sp>
      <p:pic>
        <p:nvPicPr>
          <p:cNvPr id="242" name="Google Shape;2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9300" y="1826950"/>
            <a:ext cx="3753649" cy="32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6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>
            <a:off x="1366838" y="1676400"/>
            <a:ext cx="6410325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e934f86e5_1_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Spring 2020 Events</a:t>
            </a:r>
            <a:endParaRPr/>
          </a:p>
        </p:txBody>
      </p:sp>
      <p:pic>
        <p:nvPicPr>
          <p:cNvPr id="250" name="Google Shape;250;g7e934f86e5_1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7e934f86e5_1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1417650"/>
            <a:ext cx="7022150" cy="44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e934f86e5_3_2"/>
          <p:cNvSpPr txBox="1"/>
          <p:nvPr>
            <p:ph type="title"/>
          </p:nvPr>
        </p:nvSpPr>
        <p:spPr>
          <a:xfrm>
            <a:off x="1143000" y="3219950"/>
            <a:ext cx="7239000" cy="17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0" lang="en-US" sz="2400"/>
              <a:t>If you would like to provide feedback on the workshop please complete the brief </a:t>
            </a:r>
            <a:r>
              <a:rPr lang="en-US" sz="2400"/>
              <a:t>online survey</a:t>
            </a:r>
            <a:r>
              <a:rPr b="0" lang="en-US" sz="2400"/>
              <a:t> by</a:t>
            </a:r>
            <a:r>
              <a:rPr b="0" lang="en-US" sz="24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 </a:t>
            </a:r>
            <a:r>
              <a:rPr b="0" lang="en-US" sz="2400"/>
              <a:t>using this link:</a:t>
            </a:r>
            <a:endParaRPr b="0" sz="24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https://bit.ly/395k788</a:t>
            </a:r>
            <a:r>
              <a:rPr lang="en-US" sz="2400"/>
              <a:t> </a:t>
            </a:r>
            <a:endParaRPr sz="2400"/>
          </a:p>
        </p:txBody>
      </p:sp>
      <p:sp>
        <p:nvSpPr>
          <p:cNvPr id="258" name="Google Shape;258;g7e934f86e5_3_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</a:pPr>
            <a:r>
              <a:rPr lang="en-US" sz="2000"/>
              <a:t>Your feedback is greatly appreciated!</a:t>
            </a:r>
            <a:endParaRPr sz="2000"/>
          </a:p>
        </p:txBody>
      </p:sp>
      <p:pic>
        <p:nvPicPr>
          <p:cNvPr id="259" name="Google Shape;259;g7e934f86e5_3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2600" y="782225"/>
            <a:ext cx="4025800" cy="209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7e934f86e5_3_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e934f86e5_3_10"/>
          <p:cNvSpPr txBox="1"/>
          <p:nvPr>
            <p:ph type="ctrTitle"/>
          </p:nvPr>
        </p:nvSpPr>
        <p:spPr>
          <a:xfrm>
            <a:off x="762000" y="2267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Career Center Information</a:t>
            </a:r>
            <a:endParaRPr/>
          </a:p>
        </p:txBody>
      </p:sp>
      <p:sp>
        <p:nvSpPr>
          <p:cNvPr id="267" name="Google Shape;267;g7e934f86e5_3_10"/>
          <p:cNvSpPr txBox="1"/>
          <p:nvPr>
            <p:ph idx="1" type="subTitle"/>
          </p:nvPr>
        </p:nvSpPr>
        <p:spPr>
          <a:xfrm>
            <a:off x="238700" y="2152625"/>
            <a:ext cx="4191600" cy="3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b="1" i="1" lang="en-US" sz="2000"/>
              <a:t>Main Campus</a:t>
            </a:r>
            <a:endParaRPr b="1" i="1" sz="2000"/>
          </a:p>
          <a:p>
            <a:pPr indent="0" lvl="0" marL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1800"/>
              <a:t>University Hall 329</a:t>
            </a:r>
            <a:endParaRPr sz="1800"/>
          </a:p>
          <a:p>
            <a:pPr indent="0" lvl="0" marL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1800"/>
              <a:t>Phone: 909-537-5250</a:t>
            </a:r>
            <a:endParaRPr sz="1800"/>
          </a:p>
          <a:p>
            <a:pPr indent="0" lvl="0" marL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1800"/>
              <a:t>Email: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careercenter@csusb.edu</a:t>
            </a:r>
            <a:r>
              <a:rPr lang="en-US" sz="1800"/>
              <a:t> </a:t>
            </a:r>
            <a:endParaRPr sz="1800"/>
          </a:p>
          <a:p>
            <a:pPr indent="0" lvl="0" marL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1800"/>
              <a:t>Website: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www.csusb.edu/career-center</a:t>
            </a:r>
            <a:r>
              <a:rPr lang="en-US" sz="1800"/>
              <a:t> </a:t>
            </a:r>
            <a:endParaRPr sz="1800"/>
          </a:p>
        </p:txBody>
      </p:sp>
      <p:sp>
        <p:nvSpPr>
          <p:cNvPr id="268" name="Google Shape;268;g7e934f86e5_3_10"/>
          <p:cNvSpPr txBox="1"/>
          <p:nvPr>
            <p:ph idx="1" type="subTitle"/>
          </p:nvPr>
        </p:nvSpPr>
        <p:spPr>
          <a:xfrm>
            <a:off x="4720350" y="2152625"/>
            <a:ext cx="4191600" cy="3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b="1" i="1" lang="en-US" sz="2000"/>
              <a:t>Palm Desert Campus</a:t>
            </a:r>
            <a:endParaRPr b="1" i="1" sz="2000"/>
          </a:p>
          <a:p>
            <a:pPr indent="0" lvl="0" marL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1800"/>
              <a:t>Indian Wells 111</a:t>
            </a:r>
            <a:endParaRPr sz="1800"/>
          </a:p>
          <a:p>
            <a:pPr indent="0" lvl="0" marL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1800"/>
              <a:t>Phone: 909-537-8243</a:t>
            </a:r>
            <a:endParaRPr sz="1800"/>
          </a:p>
          <a:p>
            <a:pPr indent="0" lvl="0" marL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1800"/>
              <a:t>Email: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pdccareercenter@csusb.edu</a:t>
            </a:r>
            <a:r>
              <a:rPr lang="en-US" sz="1800"/>
              <a:t> </a:t>
            </a:r>
            <a:endParaRPr sz="1800"/>
          </a:p>
          <a:p>
            <a:pPr indent="0" lvl="0" marL="0" rtl="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1800"/>
              <a:t>Website: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https://pdc.csusb.edu/current-students/career-service</a:t>
            </a:r>
            <a:r>
              <a:rPr lang="en-US" sz="1800"/>
              <a:t> </a:t>
            </a:r>
            <a:endParaRPr sz="1800"/>
          </a:p>
        </p:txBody>
      </p:sp>
      <p:pic>
        <p:nvPicPr>
          <p:cNvPr id="269" name="Google Shape;269;g7e934f86e5_3_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_867-Generic_PowerPoint_WHITEfooter.png" id="86" name="Google Shape;8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15037"/>
            <a:ext cx="9144000" cy="842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Workshop Overview</a:t>
            </a:r>
            <a:endParaRPr/>
          </a:p>
        </p:txBody>
      </p:sp>
      <p:sp>
        <p:nvSpPr>
          <p:cNvPr id="89" name="Google Shape;89;p3"/>
          <p:cNvSpPr txBox="1"/>
          <p:nvPr>
            <p:ph idx="1" type="body"/>
          </p:nvPr>
        </p:nvSpPr>
        <p:spPr>
          <a:xfrm>
            <a:off x="685800" y="1676400"/>
            <a:ext cx="7772400" cy="4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</a:pPr>
            <a:r>
              <a:rPr b="1" lang="en-US"/>
              <a:t>Career &amp; Major Exploration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</a:pPr>
            <a:r>
              <a:rPr lang="en-US" sz="2200"/>
              <a:t>Not sure what direction to take with your degree or sure what degree you want to pursue? In this workshop you will learn how to:</a:t>
            </a:r>
            <a:endParaRPr sz="2200"/>
          </a:p>
          <a:p>
            <a:pPr indent="-3556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Utilize online resources to explore career and major pathways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Develop a plan for after (post) graduation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Identify ways to gain experience that will expose you to your career interests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2f9ea4873_0_8"/>
          <p:cNvSpPr txBox="1"/>
          <p:nvPr>
            <p:ph idx="1" type="body"/>
          </p:nvPr>
        </p:nvSpPr>
        <p:spPr>
          <a:xfrm>
            <a:off x="685788" y="2349413"/>
            <a:ext cx="7772400" cy="150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4800"/>
              <a:t>Major</a:t>
            </a:r>
            <a:r>
              <a:rPr b="1" lang="en-US" sz="4800"/>
              <a:t> Exploration</a:t>
            </a:r>
            <a:endParaRPr b="1" sz="4800"/>
          </a:p>
        </p:txBody>
      </p:sp>
      <p:pic>
        <p:nvPicPr>
          <p:cNvPr id="96" name="Google Shape;96;g72f9ea4873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450" y="459538"/>
            <a:ext cx="1625250" cy="19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72f9ea4873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6788" y="315488"/>
            <a:ext cx="208597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72f9ea4873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988" y="582200"/>
            <a:ext cx="275272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72f9ea4873_0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3700" y="3962088"/>
            <a:ext cx="287655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72f9ea4873_0_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95325" y="36858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72f9ea4873_0_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700" y="1683175"/>
            <a:ext cx="5550850" cy="33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72f9ea4873_0_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72f9ea4873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72f9ea4873_0_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825" y="1396675"/>
            <a:ext cx="7108075" cy="44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72f9ea4873_0_123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 Years in the Making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72f9ea4873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72f9ea4873_0_131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all have to start somewhere!</a:t>
            </a:r>
            <a:endParaRPr/>
          </a:p>
        </p:txBody>
      </p:sp>
      <p:pic>
        <p:nvPicPr>
          <p:cNvPr id="123" name="Google Shape;123;g72f9ea4873_0_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1761350"/>
            <a:ext cx="7909075" cy="28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72f9ea4873_0_131"/>
          <p:cNvSpPr txBox="1"/>
          <p:nvPr>
            <p:ph type="title"/>
          </p:nvPr>
        </p:nvSpPr>
        <p:spPr>
          <a:xfrm>
            <a:off x="685800" y="4700925"/>
            <a:ext cx="7909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you guess what their majors were?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72f9ea4873_0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72f9ea4873_0_141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all have to start somewhere!</a:t>
            </a:r>
            <a:endParaRPr/>
          </a:p>
        </p:txBody>
      </p:sp>
      <p:pic>
        <p:nvPicPr>
          <p:cNvPr id="132" name="Google Shape;132;g72f9ea4873_0_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1761350"/>
            <a:ext cx="7909075" cy="28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72f9ea4873_0_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800" y="4673472"/>
            <a:ext cx="7772400" cy="9803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g72f9ea4873_0_141"/>
          <p:cNvCxnSpPr/>
          <p:nvPr/>
        </p:nvCxnSpPr>
        <p:spPr>
          <a:xfrm flipH="1" rot="10800000">
            <a:off x="3563300" y="3885550"/>
            <a:ext cx="2130900" cy="103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g72f9ea4873_0_141"/>
          <p:cNvCxnSpPr/>
          <p:nvPr/>
        </p:nvCxnSpPr>
        <p:spPr>
          <a:xfrm flipH="1" rot="10800000">
            <a:off x="1665250" y="4386975"/>
            <a:ext cx="1378800" cy="62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g72f9ea4873_0_141"/>
          <p:cNvCxnSpPr/>
          <p:nvPr/>
        </p:nvCxnSpPr>
        <p:spPr>
          <a:xfrm rot="10800000">
            <a:off x="2506950" y="4422625"/>
            <a:ext cx="4834500" cy="71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g72f9ea4873_0_141"/>
          <p:cNvCxnSpPr/>
          <p:nvPr/>
        </p:nvCxnSpPr>
        <p:spPr>
          <a:xfrm flipH="1" rot="10800000">
            <a:off x="6123850" y="3617075"/>
            <a:ext cx="1217700" cy="170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2f9ea4873_0_34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Activity:</a:t>
            </a:r>
            <a:r>
              <a:rPr lang="en-US"/>
              <a:t> Where are you now?</a:t>
            </a:r>
            <a:endParaRPr/>
          </a:p>
        </p:txBody>
      </p:sp>
      <p:pic>
        <p:nvPicPr>
          <p:cNvPr id="144" name="Google Shape;144;g72f9ea4873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72f9ea4873_0_34"/>
          <p:cNvSpPr txBox="1"/>
          <p:nvPr>
            <p:ph idx="1" type="body"/>
          </p:nvPr>
        </p:nvSpPr>
        <p:spPr>
          <a:xfrm>
            <a:off x="685800" y="1676400"/>
            <a:ext cx="8016600" cy="405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/>
              <a:t>Take out a piece of paper and answer the following questions:</a:t>
            </a:r>
            <a:endParaRPr b="1" i="1"/>
          </a:p>
          <a:p>
            <a:pPr indent="-3810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What is your current class standing (freshman, sophomore, junior, senior)?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If you have a current major, what is it?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If you are undeclared, what major are you interested in?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If you are currently wanting to change your major, what major are you interested in changing it to?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CSUSB">
      <a:dk1>
        <a:srgbClr val="000000"/>
      </a:dk1>
      <a:lt1>
        <a:srgbClr val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2014-01-06T17:52:42Z</dcterms:created>
  <dc:creator>Public Affairs</dc:creator>
</cp:coreProperties>
</file>